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308" r:id="rId3"/>
    <p:sldId id="262" r:id="rId4"/>
    <p:sldId id="311" r:id="rId5"/>
    <p:sldId id="281" r:id="rId6"/>
    <p:sldId id="304" r:id="rId7"/>
    <p:sldId id="282" r:id="rId8"/>
    <p:sldId id="303" r:id="rId9"/>
    <p:sldId id="290" r:id="rId10"/>
    <p:sldId id="307" r:id="rId11"/>
    <p:sldId id="291" r:id="rId12"/>
    <p:sldId id="306" r:id="rId13"/>
    <p:sldId id="309" r:id="rId14"/>
    <p:sldId id="29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4" autoAdjust="0"/>
    <p:restoredTop sz="94982" autoAdjust="0"/>
  </p:normalViewPr>
  <p:slideViewPr>
    <p:cSldViewPr>
      <p:cViewPr varScale="1">
        <p:scale>
          <a:sx n="67" d="100"/>
          <a:sy n="67" d="100"/>
        </p:scale>
        <p:origin x="7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74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D1906-7A42-4A48-A009-3561E07157C9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51265-33DE-411E-9980-909D3679D2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830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3C91F-7DCC-4338-A525-70450E85759C}" type="slidenum">
              <a:rPr lang="sr-Latn-CS" smtClean="0"/>
              <a:pPr/>
              <a:t>8</a:t>
            </a:fld>
            <a:endParaRPr lang="sr-Latn-CS" dirty="0"/>
          </a:p>
        </p:txBody>
      </p:sp>
    </p:spTree>
    <p:extLst>
      <p:ext uri="{BB962C8B-B14F-4D97-AF65-F5344CB8AC3E}">
        <p14:creationId xmlns:p14="http://schemas.microsoft.com/office/powerpoint/2010/main" val="619890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40979D-241B-4808-B234-905FF63F2AE0}" type="datetimeFigureOut">
              <a:rPr lang="en-GB" smtClean="0"/>
              <a:pPr/>
              <a:t>10/02/2021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3C8892-52B5-43EB-854C-F1B731EB78B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3429000"/>
            <a:ext cx="7992888" cy="1828800"/>
          </a:xfrm>
        </p:spPr>
        <p:txBody>
          <a:bodyPr>
            <a:noAutofit/>
          </a:bodyPr>
          <a:lstStyle/>
          <a:p>
            <a:pPr algn="ctr"/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Улога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медицинске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сестре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код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дијагностичких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процедура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у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педијатрији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,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подели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терапије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,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вођењу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дневника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и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едукацији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и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психолошкој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потпори</a:t>
            </a:r>
            <a:r>
              <a:rPr lang="sr-Latn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 </a:t>
            </a:r>
            <a:r>
              <a:rPr lang="sr-Cyrl-RS" sz="2600" dirty="0" smtClean="0">
                <a:solidFill>
                  <a:srgbClr val="FF0000"/>
                </a:solidFill>
                <a:effectLst/>
                <a:latin typeface="Candara" pitchFamily="34" charset="0"/>
              </a:rPr>
              <a:t>родитеља</a:t>
            </a:r>
            <a:endParaRPr lang="en-GB" sz="2600" dirty="0">
              <a:solidFill>
                <a:srgbClr val="FF0000"/>
              </a:solidFill>
              <a:effectLst/>
              <a:latin typeface="Candara" pitchFamily="34" charset="0"/>
            </a:endParaRPr>
          </a:p>
        </p:txBody>
      </p:sp>
      <p:pic>
        <p:nvPicPr>
          <p:cNvPr id="4" name="Picture 4" descr="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93610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3568" y="1412776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400" b="1" dirty="0" smtClean="0">
                <a:solidFill>
                  <a:schemeClr val="tx2"/>
                </a:solidFill>
                <a:latin typeface="Candara" pitchFamily="34" charset="0"/>
              </a:rPr>
              <a:t>Универзитет у Крагујевцу</a:t>
            </a:r>
            <a:r>
              <a:rPr lang="sr-Latn-RS" sz="2400" b="1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endParaRPr lang="sr-Cyrl-RS" sz="2400" b="1" dirty="0" smtClean="0">
              <a:solidFill>
                <a:schemeClr val="tx2"/>
              </a:solidFill>
              <a:latin typeface="Candara" pitchFamily="34" charset="0"/>
            </a:endParaRPr>
          </a:p>
          <a:p>
            <a:pPr algn="ctr"/>
            <a:r>
              <a:rPr lang="sr-Cyrl-CS" sz="2400" b="1" dirty="0" smtClean="0">
                <a:solidFill>
                  <a:schemeClr val="tx2"/>
                </a:solidFill>
                <a:latin typeface="Candara" pitchFamily="34" charset="0"/>
              </a:rPr>
              <a:t>Факултет медицинских наука</a:t>
            </a:r>
          </a:p>
          <a:p>
            <a:pPr algn="ctr"/>
            <a:r>
              <a:rPr lang="sr-Cyrl-CS" sz="2400" b="1" dirty="0" smtClean="0">
                <a:solidFill>
                  <a:schemeClr val="tx2"/>
                </a:solidFill>
                <a:latin typeface="Candara" pitchFamily="34" charset="0"/>
              </a:rPr>
              <a:t>Клиничке евалуационе и терапијске технике</a:t>
            </a:r>
          </a:p>
          <a:p>
            <a:pPr algn="ctr"/>
            <a:endParaRPr lang="sr-Cyrl-CS" sz="1200" b="1" dirty="0" smtClean="0">
              <a:solidFill>
                <a:schemeClr val="tx2"/>
              </a:solidFill>
              <a:latin typeface="Candara" pitchFamily="34" charset="0"/>
            </a:endParaRPr>
          </a:p>
          <a:p>
            <a:pPr algn="ctr"/>
            <a:r>
              <a:rPr lang="sr-Cyrl-CS" sz="2400" b="1" dirty="0" smtClean="0">
                <a:solidFill>
                  <a:schemeClr val="tx2"/>
                </a:solidFill>
                <a:latin typeface="Candara" pitchFamily="34" charset="0"/>
              </a:rPr>
              <a:t>Вежба  6</a:t>
            </a:r>
            <a:endParaRPr lang="en-GB" sz="24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35423" y="5847655"/>
            <a:ext cx="3220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b="1" dirty="0" smtClean="0">
                <a:latin typeface="Candara" pitchFamily="34" charset="0"/>
              </a:rPr>
              <a:t>Доц. др Невена Фолић</a:t>
            </a:r>
            <a:endParaRPr lang="en-US" sz="2400" b="1" dirty="0"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389120"/>
          </a:xfr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400" b="1" dirty="0" smtClean="0">
                <a:solidFill>
                  <a:schemeClr val="tx2"/>
                </a:solidFill>
                <a:latin typeface="Candara" pitchFamily="34" charset="0"/>
              </a:rPr>
              <a:t>Специфична дијагностика</a:t>
            </a:r>
          </a:p>
          <a:p>
            <a:pPr marL="273050" indent="265113"/>
            <a:r>
              <a:rPr lang="en-US" altLang="en-US" sz="2400" dirty="0" smtClean="0">
                <a:solidFill>
                  <a:schemeClr val="tx2"/>
                </a:solidFill>
                <a:latin typeface="Candara" pitchFamily="34" charset="0"/>
              </a:rPr>
              <a:t>Спирометрија (бронходилатацијски </a:t>
            </a:r>
            <a:r>
              <a:rPr lang="sr-Cyrl-RS" altLang="en-US" sz="2400" dirty="0" smtClean="0">
                <a:solidFill>
                  <a:schemeClr val="tx2"/>
                </a:solidFill>
                <a:latin typeface="Candara" pitchFamily="34" charset="0"/>
              </a:rPr>
              <a:t>и </a:t>
            </a:r>
            <a:r>
              <a:rPr lang="en-US" altLang="en-US" sz="2400" dirty="0" smtClean="0">
                <a:solidFill>
                  <a:schemeClr val="tx2"/>
                </a:solidFill>
                <a:latin typeface="Candara" pitchFamily="34" charset="0"/>
              </a:rPr>
              <a:t>бронхопровокативни тест ) </a:t>
            </a:r>
            <a:endParaRPr lang="sr-Cyrl-RS" altLang="en-U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3050" indent="265113"/>
            <a:r>
              <a:rPr lang="en-US" altLang="en-US" sz="2400" dirty="0" smtClean="0">
                <a:solidFill>
                  <a:schemeClr val="tx2"/>
                </a:solidFill>
                <a:latin typeface="Candara" pitchFamily="34" charset="0"/>
              </a:rPr>
              <a:t>Алерго тест</a:t>
            </a:r>
            <a:endParaRPr lang="sr-Cyrl-RS" altLang="en-U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3050" indent="265113"/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EKG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3050" indent="265113"/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EEG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3050" indent="265113"/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OGTT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3050" indent="265113"/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Специфичне дијагностичке процедуре на интензивној нези</a:t>
            </a:r>
            <a:endParaRPr lang="sr-Latn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endParaRPr lang="sr-Cyrl-RS" sz="2200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Улога медицинске сестре у подели терапије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Медицинска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сестра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одељењу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ординирану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терапију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болесницима по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упутству лекара- уписаном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температурној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листи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en-GB" sz="2400" b="1" dirty="0" smtClean="0">
                <a:solidFill>
                  <a:schemeClr val="tx2"/>
                </a:solidFill>
                <a:latin typeface="Candara" pitchFamily="34" charset="0"/>
              </a:rPr>
              <a:t>PER - OS (</a:t>
            </a:r>
            <a:r>
              <a:rPr lang="sr-Cyrl-RS" sz="2400" b="1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400" b="1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b="1" dirty="0" smtClean="0">
                <a:solidFill>
                  <a:schemeClr val="tx2"/>
                </a:solidFill>
                <a:latin typeface="Candara" pitchFamily="34" charset="0"/>
              </a:rPr>
              <a:t>уста</a:t>
            </a:r>
            <a:r>
              <a:rPr lang="en-GB" sz="2400" b="1" dirty="0" smtClean="0">
                <a:solidFill>
                  <a:schemeClr val="tx2"/>
                </a:solidFill>
                <a:latin typeface="Candara" pitchFamily="34" charset="0"/>
              </a:rPr>
              <a:t>)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- при томе мањој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деци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лек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чврстом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стању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треба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уситнити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кашичици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мало чаја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отопити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дати да попије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</a:p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Ако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дете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веће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лек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попије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али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уз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присуство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медицинске сестре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b="1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Улога медицинске сестре у подели терапије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400" b="1" dirty="0" smtClean="0">
                <a:solidFill>
                  <a:schemeClr val="tx2"/>
                </a:solidFill>
                <a:latin typeface="Candara" pitchFamily="34" charset="0"/>
              </a:rPr>
              <a:t>ПАРЕНТЕРАЛНО</a:t>
            </a:r>
          </a:p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Подразумева унос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лека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организам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неким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другим путем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преко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система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за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варење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: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интравенски 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(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.),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 интрамускуларно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(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.)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 или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поткожно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(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Ц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).</a:t>
            </a:r>
          </a:p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Неопходно 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давања лека проверити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рок трајања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лека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начин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 који 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како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раствара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чим, али и постојање адекватних услова за његову апликацију.</a:t>
            </a:r>
            <a:endParaRPr lang="sr-Cyrl-RS" sz="2400" b="1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ЗАКЉУЧАК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400" dirty="0" smtClean="0">
                <a:solidFill>
                  <a:schemeClr val="tx2"/>
                </a:solidFill>
              </a:rPr>
              <a:t>Рад медицинске сестре на одељењу је веома комплексан и одговоран, а основни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задатак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је опоравак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здравља и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спречавање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болести.</a:t>
            </a:r>
          </a:p>
          <a:p>
            <a:r>
              <a:rPr lang="sr-Cyrl-RS" sz="2400" dirty="0" smtClean="0">
                <a:solidFill>
                  <a:schemeClr val="tx2"/>
                </a:solidFill>
              </a:rPr>
              <a:t>Нераздвојиву повезаност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здравственом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негом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подразумева и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поштовање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живота</a:t>
            </a:r>
            <a:r>
              <a:rPr lang="en-GB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достојанства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 права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пацијента (детета), као и едукација, информисање и психолошка подршка родитељима.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2924944"/>
            <a:ext cx="9144000" cy="90412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sr-Cyrl-R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хвАЛА</a:t>
            </a:r>
            <a:r>
              <a:rPr lang="sr-Latn-R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sr-Cyrl-R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</a:t>
            </a:r>
            <a:r>
              <a:rPr lang="sr-Latn-R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sr-Cyrl-R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ПАЖЊИ</a:t>
            </a:r>
            <a:endParaRPr lang="en-US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8568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Улога медицинске сестре на одељењу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Рад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медицинске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сестре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одељењу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веома сложен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састоји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од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више етапа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које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једна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другом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повезане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Свако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одељење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своје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специфичности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раду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циљу адекватне дијагностике</a:t>
            </a:r>
            <a:r>
              <a:rPr lang="vi-VN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vi-VN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спровођења</a:t>
            </a:r>
            <a:r>
              <a:rPr lang="vi-VN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терапије</a:t>
            </a:r>
            <a:r>
              <a:rPr lang="vi-VN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b="1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600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83568" y="1916832"/>
            <a:ext cx="7488831" cy="4305300"/>
          </a:xfrm>
          <a:prstGeom prst="rect">
            <a:avLst/>
          </a:prstGeo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>
            <a:noAutofit/>
          </a:bodyPr>
          <a:lstStyle/>
          <a:p>
            <a:pPr marL="274320" indent="-274320">
              <a:spcBef>
                <a:spcPct val="200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пријем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пацијента и његов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смештај</a:t>
            </a:r>
          </a:p>
          <a:p>
            <a:pPr marL="274320" indent="-274320">
              <a:spcBef>
                <a:spcPct val="200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обраду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пацијента приликом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пријема</a:t>
            </a:r>
          </a:p>
          <a:p>
            <a:pPr marL="274320" indent="-274320">
              <a:spcBef>
                <a:spcPct val="200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упознавање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родитеља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кућним редом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установе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принципима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рада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даљем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току хоспитализације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пацијента</a:t>
            </a:r>
          </a:p>
          <a:p>
            <a:pPr marL="274320" indent="-274320">
              <a:spcBef>
                <a:spcPct val="200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низ административних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 али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стручно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медицинских радњи</a:t>
            </a:r>
            <a:endParaRPr lang="en-GB" sz="2400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9" name="AutoShape 2"/>
          <p:cNvSpPr>
            <a:spLocks noGrp="1" noChangeArrowheads="1"/>
          </p:cNvSpPr>
          <p:nvPr>
            <p:ph type="title"/>
          </p:nvPr>
        </p:nvSpPr>
        <p:spPr>
          <a:xfrm>
            <a:off x="611560" y="1268760"/>
            <a:ext cx="8064896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sr-Cyrl-RS" sz="4000" b="1" dirty="0" smtClean="0">
                <a:latin typeface="Candara" pitchFamily="34" charset="0"/>
              </a:rPr>
              <a:t>Рад</a:t>
            </a:r>
            <a:r>
              <a:rPr lang="en-GB" sz="4000" b="1" dirty="0" smtClean="0">
                <a:latin typeface="Candara" pitchFamily="34" charset="0"/>
              </a:rPr>
              <a:t> </a:t>
            </a:r>
            <a:r>
              <a:rPr lang="sr-Cyrl-RS" sz="4000" b="1" dirty="0" smtClean="0">
                <a:latin typeface="Candara" pitchFamily="34" charset="0"/>
              </a:rPr>
              <a:t>медицинске</a:t>
            </a:r>
            <a:r>
              <a:rPr lang="en-GB" sz="4000" b="1" dirty="0" smtClean="0">
                <a:latin typeface="Candara" pitchFamily="34" charset="0"/>
              </a:rPr>
              <a:t> </a:t>
            </a:r>
            <a:r>
              <a:rPr lang="sr-Cyrl-RS" sz="4000" b="1" dirty="0" smtClean="0">
                <a:latin typeface="Candara" pitchFamily="34" charset="0"/>
              </a:rPr>
              <a:t>сестре</a:t>
            </a:r>
            <a:r>
              <a:rPr lang="en-GB" sz="4000" b="1" dirty="0" smtClean="0">
                <a:latin typeface="Candara" pitchFamily="34" charset="0"/>
              </a:rPr>
              <a:t> </a:t>
            </a:r>
            <a:r>
              <a:rPr lang="sr-Cyrl-RS" sz="4000" b="1" dirty="0" smtClean="0">
                <a:latin typeface="Candara" pitchFamily="34" charset="0"/>
              </a:rPr>
              <a:t>на</a:t>
            </a:r>
            <a:r>
              <a:rPr lang="en-GB" sz="4000" b="1" dirty="0" smtClean="0">
                <a:latin typeface="Candara" pitchFamily="34" charset="0"/>
              </a:rPr>
              <a:t> </a:t>
            </a:r>
            <a:r>
              <a:rPr lang="sr-Cyrl-RS" sz="4000" b="1" dirty="0" smtClean="0">
                <a:latin typeface="Candara" pitchFamily="34" charset="0"/>
              </a:rPr>
              <a:t>одељењу</a:t>
            </a:r>
            <a:r>
              <a:rPr lang="en-GB" sz="4000" b="1" dirty="0" smtClean="0">
                <a:latin typeface="Candara" pitchFamily="34" charset="0"/>
              </a:rPr>
              <a:t> </a:t>
            </a:r>
            <a:r>
              <a:rPr lang="sr-Cyrl-RS" sz="4000" b="1" dirty="0" smtClean="0">
                <a:latin typeface="Candara" pitchFamily="34" charset="0"/>
              </a:rPr>
              <a:t>обухвата:</a:t>
            </a:r>
            <a:r>
              <a:rPr lang="en-US" altLang="en-US" sz="4400" dirty="0" smtClean="0">
                <a:latin typeface="Candara" pitchFamily="34" charset="0"/>
              </a:rPr>
              <a:t/>
            </a:r>
            <a:br>
              <a:rPr lang="en-US" altLang="en-US" sz="4400" dirty="0" smtClean="0">
                <a:latin typeface="Candara" pitchFamily="34" charset="0"/>
              </a:rPr>
            </a:br>
            <a:endParaRPr lang="sr-Latn-CS" sz="44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>
            <a:noAutofit/>
          </a:bodyPr>
          <a:lstStyle/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Важна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улога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медицинске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сестре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начин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 који прилази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родитељима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као 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детету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 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Сестра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мора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бити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љубазна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како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би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стекло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узајамно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поверење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 што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веома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важно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за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даљу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обраду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пацијента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током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хоспитализације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</a:p>
          <a:p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Родитељима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треба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показати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собу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којој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ће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дете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бити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смештено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само или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пратњи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мајке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4320" indent="-274320">
              <a:spcBef>
                <a:spcPct val="20000"/>
              </a:spcBef>
              <a:spcAft>
                <a:spcPts val="1200"/>
              </a:spcAft>
              <a:buClr>
                <a:schemeClr val="accent3"/>
              </a:buClr>
              <a:buSzPct val="95000"/>
              <a:buFont typeface="Wingdings 2"/>
              <a:buChar char=""/>
            </a:pP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Пријем и 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802563" cy="4305300"/>
          </a:xfr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sr-Cyrl-RS" b="1" dirty="0" smtClean="0">
                <a:solidFill>
                  <a:schemeClr val="tx2"/>
                </a:solidFill>
                <a:latin typeface="Candara" pitchFamily="34" charset="0"/>
              </a:rPr>
              <a:t>Температурна</a:t>
            </a:r>
            <a:r>
              <a:rPr lang="en-GB" b="1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b="1" dirty="0" smtClean="0">
                <a:solidFill>
                  <a:schemeClr val="tx2"/>
                </a:solidFill>
                <a:latin typeface="Candara" pitchFamily="34" charset="0"/>
              </a:rPr>
              <a:t>листа- </a:t>
            </a:r>
            <a:r>
              <a:rPr lang="sr-Cyrl-RS" dirty="0" smtClean="0">
                <a:solidFill>
                  <a:schemeClr val="tx2"/>
                </a:solidFill>
                <a:latin typeface="Candara" pitchFamily="34" charset="0"/>
              </a:rPr>
              <a:t>важан документ, уредно вођење, садржи основне податке </a:t>
            </a:r>
            <a:r>
              <a:rPr lang="sr-Latn-RS" dirty="0" smtClean="0">
                <a:solidFill>
                  <a:schemeClr val="tx2"/>
                </a:solidFill>
                <a:latin typeface="Candara" pitchFamily="34" charset="0"/>
              </a:rPr>
              <a:t>o </a:t>
            </a:r>
            <a:r>
              <a:rPr lang="sr-Cyrl-RS" dirty="0" smtClean="0">
                <a:solidFill>
                  <a:schemeClr val="tx2"/>
                </a:solidFill>
                <a:latin typeface="Candara" pitchFamily="34" charset="0"/>
              </a:rPr>
              <a:t>пацијенту, старосну доб као и параметре: телесна масу, телесну висину, телесну температуру, обим главе и грудног коша и виталне знаке</a:t>
            </a:r>
            <a:endParaRPr lang="en-US" altLang="en-US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</a:pPr>
            <a:r>
              <a:rPr lang="sr-Cyrl-RS" altLang="en-US" b="1" dirty="0" smtClean="0">
                <a:solidFill>
                  <a:schemeClr val="tx2"/>
                </a:solidFill>
                <a:latin typeface="Candara" pitchFamily="34" charset="0"/>
              </a:rPr>
              <a:t>Мерење телесне масе</a:t>
            </a:r>
            <a:r>
              <a:rPr lang="sr-Cyrl-RS" altLang="en-US" dirty="0" smtClean="0">
                <a:solidFill>
                  <a:schemeClr val="tx2"/>
                </a:solidFill>
                <a:latin typeface="Candara" pitchFamily="34" charset="0"/>
              </a:rPr>
              <a:t>- неопходно је на пријему, али и уколико је потребно свакодневно</a:t>
            </a:r>
            <a:endParaRPr lang="en-US" altLang="en-US" dirty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</a:pPr>
            <a:r>
              <a:rPr lang="sr-Cyrl-RS" altLang="en-US" b="1" dirty="0" smtClean="0">
                <a:solidFill>
                  <a:schemeClr val="tx2"/>
                </a:solidFill>
                <a:latin typeface="Candara" pitchFamily="34" charset="0"/>
              </a:rPr>
              <a:t>Мерење телесне дужине- висине детета- </a:t>
            </a:r>
            <a:r>
              <a:rPr lang="sr-Cyrl-RS" altLang="en-US" dirty="0" smtClean="0">
                <a:solidFill>
                  <a:schemeClr val="tx2"/>
                </a:solidFill>
                <a:latin typeface="Candara" pitchFamily="34" charset="0"/>
              </a:rPr>
              <a:t>користи се специјални висинометар за старије дете односно дужинометар за одојче које се мери у лежећем положају са фиксираном главом и испруженим ногама</a:t>
            </a:r>
            <a:endParaRPr lang="sr-Cyrl-RS" altLang="en-US" b="1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</a:pPr>
            <a:endParaRPr lang="vi-VN" altLang="en-US" sz="2400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9" name="AutoShape 2"/>
          <p:cNvSpPr>
            <a:spLocks noGrp="1" noChangeArrowheads="1"/>
          </p:cNvSpPr>
          <p:nvPr>
            <p:ph type="title"/>
          </p:nvPr>
        </p:nvSpPr>
        <p:spPr>
          <a:xfrm>
            <a:off x="611560" y="620688"/>
            <a:ext cx="8064896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Пријем и 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75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sr-Cyrl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Мерење обима главе, грудног коша и трбуха- </a:t>
            </a:r>
            <a:r>
              <a:rPr lang="sr-Cyrl-RS" altLang="en-US" sz="2400" dirty="0" smtClean="0">
                <a:solidFill>
                  <a:schemeClr val="tx2"/>
                </a:solidFill>
                <a:latin typeface="Candara" pitchFamily="34" charset="0"/>
              </a:rPr>
              <a:t>обим главе мери се сантиметром преко окципиталне и фронталне кости, обим грудног коша у висини брадавица, а обим трбуха у висини пупка</a:t>
            </a:r>
          </a:p>
          <a:p>
            <a:r>
              <a:rPr lang="sr-Cyrl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Мерење телесне температуре</a:t>
            </a:r>
            <a:r>
              <a:rPr lang="sr-Cyrl-RS" altLang="en-US" sz="2400" dirty="0" smtClean="0">
                <a:solidFill>
                  <a:schemeClr val="tx2"/>
                </a:solidFill>
                <a:latin typeface="Candara" pitchFamily="34" charset="0"/>
              </a:rPr>
              <a:t> – вршити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два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три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пута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дневно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 код високофебрилних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стања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 више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пута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 Одојчету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мери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ректално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деци старијег узраста аксиларно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Мерење респирација</a:t>
            </a:r>
            <a:r>
              <a:rPr lang="sr-Latn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-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за</a:t>
            </a:r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мало</a:t>
            </a:r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дете</a:t>
            </a:r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току</a:t>
            </a:r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спавања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или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мирном</a:t>
            </a:r>
            <a:r>
              <a:rPr lang="sr-Latn-RS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стању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код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веће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деце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током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једног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минута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</a:pPr>
            <a:endParaRPr lang="vi-VN" altLang="en-US" sz="2400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Пријем и 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7802563" cy="4536504"/>
          </a:xfrm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sr-Cyrl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Мерење пулса-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артерији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радиалис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артерији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каротис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или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артерији темпоралис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врши 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јагодицама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другог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трећег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четвртог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прста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бројањем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откуцаја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једној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минути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Мерење крвног притиска-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мери се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најчешће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артерији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надлактице, при чему су повеске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различите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зависно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од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узраста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детета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Повеска се поставља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изнад</a:t>
            </a:r>
            <a:r>
              <a:rPr lang="en-GB" sz="24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  <a:latin typeface="Candara" pitchFamily="34" charset="0"/>
              </a:rPr>
              <a:t>лакта.</a:t>
            </a:r>
            <a:endParaRPr lang="sr-Cyrl-RS" altLang="en-US" sz="2400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</a:pPr>
            <a:r>
              <a:rPr lang="sr-Cyrl-RS" altLang="en-US" sz="2400" b="1" dirty="0" smtClean="0">
                <a:solidFill>
                  <a:schemeClr val="tx2"/>
                </a:solidFill>
                <a:latin typeface="Candara" pitchFamily="34" charset="0"/>
              </a:rPr>
              <a:t>Мерење сатурације кисеоника- </a:t>
            </a:r>
            <a:r>
              <a:rPr lang="sr-Cyrl-RS" altLang="en-US" sz="2400" dirty="0" smtClean="0">
                <a:solidFill>
                  <a:schemeClr val="tx2"/>
                </a:solidFill>
                <a:latin typeface="Candara" pitchFamily="34" charset="0"/>
              </a:rPr>
              <a:t>користи се пулсни оксиметар.</a:t>
            </a:r>
            <a:endParaRPr lang="sr-Cyrl-RS" altLang="en-US" sz="2400" b="1" dirty="0" smtClean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  <a:buNone/>
            </a:pPr>
            <a:endParaRPr lang="en-US" altLang="en-US" sz="2400" dirty="0">
              <a:solidFill>
                <a:schemeClr val="tx2"/>
              </a:solidFill>
              <a:latin typeface="Candara" pitchFamily="34" charset="0"/>
            </a:endParaRPr>
          </a:p>
          <a:p>
            <a:pPr>
              <a:spcAft>
                <a:spcPts val="1200"/>
              </a:spcAft>
            </a:pPr>
            <a:endParaRPr lang="en-US" altLang="en-US" sz="2400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5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064896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Пријем и 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961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064896" cy="1143000"/>
          </a:xfrm>
        </p:spPr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Пријем и 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7802563" cy="4305300"/>
          </a:xfr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200" b="1" dirty="0" smtClean="0">
                <a:solidFill>
                  <a:schemeClr val="tx2"/>
                </a:solidFill>
                <a:latin typeface="Candara" pitchFamily="34" charset="0"/>
              </a:rPr>
              <a:t>Евидентирање столице-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 на температурној листи 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основу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макроскопског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изгледа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броја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столица: 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i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-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водена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столица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ie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-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водена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примесама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већ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формираног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садржаја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-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кашаста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столица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ае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-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већ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добро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формирана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чврста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столица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-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нормална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столица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 При томе, додају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почетна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слова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ако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столица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: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зелена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црна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 крвава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слузава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2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Евидентирање урина-  </a:t>
            </a:r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п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ромене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физичким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особинама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урина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(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изглед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бој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a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, количин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a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мирис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специфичн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a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тежин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a)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,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али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у хемијском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микроскопском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саставу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урина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као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 диуреза (количина урина за 24</a:t>
            </a:r>
            <a:r>
              <a:rPr lang="sr-Latn-RS" sz="2200" dirty="0" smtClean="0">
                <a:solidFill>
                  <a:schemeClr val="tx2"/>
                </a:solidFill>
                <a:latin typeface="Candara" pitchFamily="34" charset="0"/>
              </a:rPr>
              <a:t>h)</a:t>
            </a:r>
          </a:p>
          <a:p>
            <a:r>
              <a:rPr lang="sr-Cyrl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Евидентирање</a:t>
            </a:r>
            <a:r>
              <a:rPr lang="sr-Latn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начина</a:t>
            </a:r>
            <a:r>
              <a:rPr lang="sr-Latn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исхране</a:t>
            </a:r>
            <a:endParaRPr lang="sr-Latn-RS" altLang="en-US" sz="2200" b="1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Повраћање детета</a:t>
            </a:r>
            <a:r>
              <a:rPr lang="sr-Latn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-</a:t>
            </a:r>
            <a:r>
              <a:rPr lang="sr-Latn-RS" altLang="en-U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означава</a:t>
            </a:r>
            <a:r>
              <a:rPr lang="sr-Latn-RS" altLang="en-U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се</a:t>
            </a:r>
            <a:r>
              <a:rPr lang="sr-Latn-RS" altLang="en-U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вијугавом</a:t>
            </a:r>
            <a:r>
              <a:rPr lang="sr-Latn-RS" altLang="en-US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линијом</a:t>
            </a:r>
            <a:endParaRPr lang="en-US" altLang="en-US" sz="2200" b="1" dirty="0">
              <a:solidFill>
                <a:schemeClr val="tx2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519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08912" cy="4305300"/>
          </a:xfrm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Све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што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ординирајући лекар планирао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температурној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листи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пацијента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медицинска сестра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је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дужна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да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припреми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изврши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у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склопу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датих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sr-Cyrl-RS" sz="2200" dirty="0" smtClean="0">
                <a:solidFill>
                  <a:schemeClr val="tx2"/>
                </a:solidFill>
                <a:latin typeface="Candara" pitchFamily="34" charset="0"/>
              </a:rPr>
              <a:t>упутстава</a:t>
            </a:r>
            <a:r>
              <a:rPr lang="en-GB" sz="2200" dirty="0" smtClean="0">
                <a:solidFill>
                  <a:schemeClr val="tx2"/>
                </a:solidFill>
                <a:latin typeface="Candara" pitchFamily="34" charset="0"/>
              </a:rPr>
              <a:t>.</a:t>
            </a:r>
            <a:endParaRPr lang="sr-Cyrl-RS" sz="2200" dirty="0" smtClean="0">
              <a:solidFill>
                <a:schemeClr val="tx2"/>
              </a:solidFill>
              <a:latin typeface="Candara" pitchFamily="34" charset="0"/>
            </a:endParaRPr>
          </a:p>
          <a:p>
            <a:r>
              <a:rPr lang="sr-Cyrl-RS" altLang="en-US" sz="2200" b="1" dirty="0" smtClean="0">
                <a:solidFill>
                  <a:schemeClr val="tx2"/>
                </a:solidFill>
                <a:latin typeface="Candara" pitchFamily="34" charset="0"/>
              </a:rPr>
              <a:t>Узимање материјала- узорака за анализе:</a:t>
            </a:r>
            <a:endParaRPr lang="sr-Latn-RS" sz="2200" dirty="0" smtClean="0">
              <a:solidFill>
                <a:schemeClr val="tx2"/>
              </a:solidFill>
              <a:latin typeface="Candara" pitchFamily="34" charset="0"/>
            </a:endParaRPr>
          </a:p>
          <a:p>
            <a:pPr marL="273050" indent="-4763"/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Крви</a:t>
            </a:r>
          </a:p>
          <a:p>
            <a:pPr marL="273050" indent="-4763"/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Ликвора- припрема за лумбалну пункцију</a:t>
            </a:r>
          </a:p>
          <a:p>
            <a:pPr marL="273050" indent="-4763"/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Урина- уринокултуре</a:t>
            </a:r>
          </a:p>
          <a:p>
            <a:pPr marL="273050" indent="-4763"/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Столице</a:t>
            </a:r>
          </a:p>
          <a:p>
            <a:pPr marL="273050" indent="-4763"/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Брисева</a:t>
            </a:r>
          </a:p>
          <a:p>
            <a:pPr marL="273050" indent="-4763"/>
            <a:r>
              <a:rPr lang="sr-Cyrl-RS" altLang="en-US" sz="2200" dirty="0" smtClean="0">
                <a:solidFill>
                  <a:schemeClr val="tx2"/>
                </a:solidFill>
                <a:latin typeface="Candara" pitchFamily="34" charset="0"/>
              </a:rPr>
              <a:t>Крви за ацидобазни статус</a:t>
            </a:r>
            <a:endParaRPr lang="sr-Latn-RS" altLang="en-US" sz="2200" dirty="0" smtClean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b="1" dirty="0" smtClean="0">
                <a:latin typeface="Candara" pitchFamily="34" charset="0"/>
              </a:rPr>
              <a:t>Обрада болесног детета у болничким условима</a:t>
            </a:r>
            <a:endParaRPr lang="sr-Latn-CS" sz="3600" b="1" dirty="0">
              <a:solidFill>
                <a:srgbClr val="660033"/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581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926</TotalTime>
  <Words>825</Words>
  <Application>Microsoft Office PowerPoint</Application>
  <PresentationFormat>On-screen Show (4:3)</PresentationFormat>
  <Paragraphs>66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Candara</vt:lpstr>
      <vt:lpstr>Constantia</vt:lpstr>
      <vt:lpstr>Wingdings 2</vt:lpstr>
      <vt:lpstr>Flow</vt:lpstr>
      <vt:lpstr>Улога медицинске сестре код дијагностичких процедура у педијатрији, подели терапије, вођењу дневника и едукацији и психолошкој потпори родитеља</vt:lpstr>
      <vt:lpstr>Улога медицинске сестре на одељењу</vt:lpstr>
      <vt:lpstr>Рад медицинске сестре на одељењу обухвата: </vt:lpstr>
      <vt:lpstr>Пријем и обрада болесног детета у болничким условима</vt:lpstr>
      <vt:lpstr>Пријем и обрада болесног детета у болничким условима</vt:lpstr>
      <vt:lpstr>Пријем и обрада болесног детета у болничким условима</vt:lpstr>
      <vt:lpstr>Пријем и обрада болесног детета у болничким условима</vt:lpstr>
      <vt:lpstr>Пријем и обрада болесног детета у болничким условима</vt:lpstr>
      <vt:lpstr>Обрада болесног детета у болничким условима</vt:lpstr>
      <vt:lpstr>Обрада болесног детета у болничким условима</vt:lpstr>
      <vt:lpstr>Улога медицинске сестре у подели терапије</vt:lpstr>
      <vt:lpstr>Улога медицинске сестре у подели терапије</vt:lpstr>
      <vt:lpstr>ЗАКЉУЧАК</vt:lpstr>
      <vt:lpstr>хвАЛА НА ПАЖЊИ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neven</dc:creator>
  <cp:lastModifiedBy>Pc</cp:lastModifiedBy>
  <cp:revision>273</cp:revision>
  <dcterms:created xsi:type="dcterms:W3CDTF">2019-10-27T13:47:07Z</dcterms:created>
  <dcterms:modified xsi:type="dcterms:W3CDTF">2021-02-10T00:05:01Z</dcterms:modified>
</cp:coreProperties>
</file>